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18/04/1441</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18/04/1441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18/04/1441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18/04/1441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18/04/1441</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18/04/1441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18/04/1441</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18/04/1441</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18/04/1441</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18/04/1441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18/04/1441</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t>18/04/1441</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259632" y="4797152"/>
            <a:ext cx="7406640" cy="1752600"/>
          </a:xfrm>
        </p:spPr>
        <p:txBody>
          <a:bodyPr>
            <a:normAutofit fontScale="92500" lnSpcReduction="10000"/>
          </a:bodyPr>
          <a:lstStyle/>
          <a:p>
            <a:endParaRPr lang="en-US" sz="2800" dirty="0" smtClean="0">
              <a:solidFill>
                <a:srgbClr val="000000"/>
              </a:solidFill>
              <a:latin typeface="Times New Roman"/>
            </a:endParaRPr>
          </a:p>
          <a:p>
            <a:endParaRPr lang="en-US" sz="2800" dirty="0">
              <a:solidFill>
                <a:srgbClr val="000000"/>
              </a:solidFill>
              <a:latin typeface="Times New Roman"/>
            </a:endParaRPr>
          </a:p>
          <a:p>
            <a:endParaRPr lang="en-US" sz="2800" dirty="0">
              <a:solidFill>
                <a:srgbClr val="000000"/>
              </a:solidFill>
              <a:latin typeface="Times New Roman"/>
            </a:endParaRPr>
          </a:p>
          <a:p>
            <a:r>
              <a:rPr lang="en-US" sz="2800" dirty="0" smtClean="0">
                <a:solidFill>
                  <a:srgbClr val="000000"/>
                </a:solidFill>
                <a:latin typeface="Times New Roman"/>
              </a:rPr>
              <a:t>Figure </a:t>
            </a:r>
            <a:r>
              <a:rPr lang="en-US" sz="2800" dirty="0">
                <a:solidFill>
                  <a:srgbClr val="000000"/>
                </a:solidFill>
                <a:latin typeface="Times New Roman"/>
              </a:rPr>
              <a:t>26 Cu –Ag a binary eutectic phase diagram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0648"/>
            <a:ext cx="8005414" cy="577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888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260648"/>
            <a:ext cx="7498080" cy="6264696"/>
          </a:xfrm>
        </p:spPr>
        <p:txBody>
          <a:bodyPr/>
          <a:lstStyle/>
          <a:p>
            <a:pPr marL="82296" indent="0" algn="ctr">
              <a:buNone/>
            </a:pPr>
            <a:r>
              <a:rPr lang="en-US" sz="2800" dirty="0">
                <a:solidFill>
                  <a:srgbClr val="000000"/>
                </a:solidFill>
                <a:latin typeface="Times New Roman"/>
              </a:rPr>
              <a:t>Another example for this type of phase diagram is </a:t>
            </a:r>
            <a:r>
              <a:rPr lang="en-US" sz="2800" dirty="0" err="1">
                <a:solidFill>
                  <a:srgbClr val="000000"/>
                </a:solidFill>
                <a:latin typeface="Times New Roman"/>
              </a:rPr>
              <a:t>Pb</a:t>
            </a:r>
            <a:r>
              <a:rPr lang="en-US" sz="2800" dirty="0">
                <a:solidFill>
                  <a:srgbClr val="000000"/>
                </a:solidFill>
                <a:latin typeface="Times New Roman"/>
              </a:rPr>
              <a:t> –</a:t>
            </a:r>
            <a:r>
              <a:rPr lang="en-US" sz="2800" dirty="0" err="1">
                <a:solidFill>
                  <a:srgbClr val="000000"/>
                </a:solidFill>
                <a:latin typeface="Times New Roman"/>
              </a:rPr>
              <a:t>Sn</a:t>
            </a:r>
            <a:r>
              <a:rPr lang="en-US" sz="2800" dirty="0">
                <a:solidFill>
                  <a:srgbClr val="000000"/>
                </a:solidFill>
                <a:latin typeface="Times New Roman"/>
              </a:rPr>
              <a:t> system which is given below: </a:t>
            </a:r>
            <a:endParaRPr lang="en-US" sz="2800" dirty="0" smtClean="0">
              <a:solidFill>
                <a:srgbClr val="000000"/>
              </a:solidFill>
              <a:latin typeface="Times New Roman"/>
            </a:endParaRPr>
          </a:p>
          <a:p>
            <a:pPr marL="82296" indent="0">
              <a:buNone/>
            </a:pPr>
            <a:endParaRPr lang="en-US" dirty="0">
              <a:solidFill>
                <a:srgbClr val="000000"/>
              </a:solidFill>
              <a:latin typeface="Times New Roman"/>
            </a:endParaRPr>
          </a:p>
          <a:p>
            <a:pPr marL="82296" indent="0">
              <a:buNone/>
            </a:pPr>
            <a:endParaRPr lang="en-US" dirty="0" smtClean="0">
              <a:solidFill>
                <a:srgbClr val="000000"/>
              </a:solidFill>
              <a:latin typeface="Times New Roman"/>
            </a:endParaRPr>
          </a:p>
          <a:p>
            <a:pPr marL="82296" indent="0">
              <a:buNone/>
            </a:pPr>
            <a:endParaRPr lang="en-US" dirty="0">
              <a:solidFill>
                <a:srgbClr val="000000"/>
              </a:solidFill>
              <a:latin typeface="Times New Roman"/>
            </a:endParaRPr>
          </a:p>
          <a:p>
            <a:pPr marL="82296"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819" y="1340768"/>
            <a:ext cx="7656629"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621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03648" y="1700808"/>
            <a:ext cx="7498080" cy="5005536"/>
          </a:xfrm>
        </p:spPr>
        <p:txBody>
          <a:bodyPr>
            <a:normAutofit fontScale="92500" lnSpcReduction="20000"/>
          </a:bodyPr>
          <a:lstStyle/>
          <a:p>
            <a:pPr marL="82296" indent="0" algn="ctr">
              <a:buNone/>
            </a:pPr>
            <a:endParaRPr lang="en-US" dirty="0" smtClean="0">
              <a:solidFill>
                <a:srgbClr val="000000"/>
              </a:solidFill>
              <a:latin typeface="Times New Roman"/>
            </a:endParaRPr>
          </a:p>
          <a:p>
            <a:pPr marL="82296" indent="0" algn="ctr">
              <a:buNone/>
            </a:pPr>
            <a:endParaRPr lang="en-US" dirty="0">
              <a:solidFill>
                <a:srgbClr val="000000"/>
              </a:solidFill>
              <a:latin typeface="Times New Roman"/>
            </a:endParaRPr>
          </a:p>
          <a:p>
            <a:pPr marL="82296" indent="0" algn="ctr">
              <a:buNone/>
            </a:pPr>
            <a:endParaRPr lang="en-US" dirty="0" smtClean="0">
              <a:solidFill>
                <a:srgbClr val="000000"/>
              </a:solidFill>
              <a:latin typeface="Times New Roman"/>
            </a:endParaRPr>
          </a:p>
          <a:p>
            <a:pPr marL="82296" indent="0" algn="ctr">
              <a:buNone/>
            </a:pPr>
            <a:endParaRPr lang="en-US" dirty="0">
              <a:solidFill>
                <a:srgbClr val="000000"/>
              </a:solidFill>
              <a:latin typeface="Times New Roman"/>
            </a:endParaRPr>
          </a:p>
          <a:p>
            <a:pPr marL="82296" indent="0" algn="ctr">
              <a:buNone/>
            </a:pPr>
            <a:endParaRPr lang="en-US" dirty="0" smtClean="0">
              <a:solidFill>
                <a:srgbClr val="000000"/>
              </a:solidFill>
              <a:latin typeface="Times New Roman"/>
            </a:endParaRPr>
          </a:p>
          <a:p>
            <a:pPr marL="82296" indent="0" algn="ctr">
              <a:buNone/>
            </a:pPr>
            <a:endParaRPr lang="en-US" dirty="0">
              <a:solidFill>
                <a:srgbClr val="000000"/>
              </a:solidFill>
              <a:latin typeface="Times New Roman"/>
            </a:endParaRPr>
          </a:p>
          <a:p>
            <a:pPr marL="82296" indent="0" algn="ctr">
              <a:buNone/>
            </a:pPr>
            <a:endParaRPr lang="en-US" dirty="0" smtClean="0">
              <a:solidFill>
                <a:srgbClr val="000000"/>
              </a:solidFill>
              <a:latin typeface="Times New Roman"/>
            </a:endParaRPr>
          </a:p>
          <a:p>
            <a:pPr marL="82296" indent="0" algn="ctr">
              <a:buNone/>
            </a:pPr>
            <a:endParaRPr lang="en-US" dirty="0">
              <a:solidFill>
                <a:srgbClr val="000000"/>
              </a:solidFill>
              <a:latin typeface="Times New Roman"/>
            </a:endParaRPr>
          </a:p>
          <a:p>
            <a:pPr marL="82296" indent="0" algn="ctr">
              <a:buNone/>
            </a:pPr>
            <a:endParaRPr lang="en-US" dirty="0" smtClean="0">
              <a:solidFill>
                <a:srgbClr val="000000"/>
              </a:solidFill>
              <a:latin typeface="Times New Roman"/>
            </a:endParaRPr>
          </a:p>
          <a:p>
            <a:pPr marL="82296" indent="0" algn="ctr">
              <a:buNone/>
            </a:pPr>
            <a:r>
              <a:rPr lang="en-US" dirty="0" smtClean="0">
                <a:solidFill>
                  <a:srgbClr val="000000"/>
                </a:solidFill>
                <a:latin typeface="Times New Roman"/>
              </a:rPr>
              <a:t>Figure </a:t>
            </a:r>
            <a:r>
              <a:rPr lang="en-US" dirty="0">
                <a:solidFill>
                  <a:srgbClr val="000000"/>
                </a:solidFill>
                <a:latin typeface="Times New Roman"/>
              </a:rPr>
              <a:t>27 </a:t>
            </a:r>
            <a:r>
              <a:rPr lang="en-US" dirty="0" err="1">
                <a:solidFill>
                  <a:srgbClr val="000000"/>
                </a:solidFill>
                <a:latin typeface="Times New Roman"/>
              </a:rPr>
              <a:t>Pb</a:t>
            </a:r>
            <a:r>
              <a:rPr lang="en-US" dirty="0">
                <a:solidFill>
                  <a:srgbClr val="000000"/>
                </a:solidFill>
                <a:latin typeface="Times New Roman"/>
              </a:rPr>
              <a:t> –</a:t>
            </a:r>
            <a:r>
              <a:rPr lang="en-US" dirty="0" err="1">
                <a:solidFill>
                  <a:srgbClr val="000000"/>
                </a:solidFill>
                <a:latin typeface="Times New Roman"/>
              </a:rPr>
              <a:t>Sn</a:t>
            </a:r>
            <a:r>
              <a:rPr lang="en-US" dirty="0">
                <a:solidFill>
                  <a:srgbClr val="000000"/>
                </a:solidFill>
                <a:latin typeface="Times New Roman"/>
              </a:rPr>
              <a:t> a binary eutectic phase diagram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366" y="388891"/>
            <a:ext cx="7076058" cy="505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276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96439" y="116632"/>
            <a:ext cx="7498080" cy="4800600"/>
          </a:xfrm>
        </p:spPr>
        <p:txBody>
          <a:bodyPr/>
          <a:lstStyle/>
          <a:p>
            <a:pPr marL="82296" indent="0">
              <a:buNone/>
            </a:pPr>
            <a:r>
              <a:rPr lang="en-US" dirty="0">
                <a:solidFill>
                  <a:srgbClr val="000000"/>
                </a:solidFill>
                <a:latin typeface="Times New Roman"/>
              </a:rPr>
              <a:t>Example problem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76" y="836712"/>
            <a:ext cx="7599572"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030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548680"/>
            <a:ext cx="7818072" cy="5699720"/>
          </a:xfrm>
        </p:spPr>
        <p:txBody>
          <a:bodyPr>
            <a:normAutofit fontScale="85000" lnSpcReduction="20000"/>
          </a:bodyPr>
          <a:lstStyle/>
          <a:p>
            <a:pPr marL="82296" indent="0">
              <a:buNone/>
            </a:pPr>
            <a:r>
              <a:rPr lang="en-US" dirty="0" smtClean="0">
                <a:latin typeface="Times New Roman"/>
              </a:rPr>
              <a:t>Calculate </a:t>
            </a:r>
            <a:r>
              <a:rPr lang="en-US" dirty="0">
                <a:latin typeface="Times New Roman"/>
              </a:rPr>
              <a:t>the amount of each phase present in 1 kg of a 50 wt.% </a:t>
            </a:r>
            <a:r>
              <a:rPr lang="en-US" dirty="0" err="1">
                <a:latin typeface="Times New Roman"/>
              </a:rPr>
              <a:t>Pb</a:t>
            </a:r>
            <a:r>
              <a:rPr lang="en-US" dirty="0">
                <a:latin typeface="Times New Roman"/>
              </a:rPr>
              <a:t>- 50 wt.% </a:t>
            </a:r>
            <a:r>
              <a:rPr lang="en-US" dirty="0" err="1">
                <a:latin typeface="Times New Roman"/>
              </a:rPr>
              <a:t>Sn</a:t>
            </a:r>
            <a:r>
              <a:rPr lang="en-US" dirty="0">
                <a:latin typeface="Times New Roman"/>
              </a:rPr>
              <a:t> alloy at a) 300°C, b) 200°C and c) 100°C. Also calculate the amount of each microstructure. </a:t>
            </a:r>
          </a:p>
          <a:p>
            <a:pPr marL="82296" indent="0">
              <a:buNone/>
            </a:pPr>
            <a:r>
              <a:rPr lang="en-US" dirty="0">
                <a:latin typeface="Times New Roman"/>
              </a:rPr>
              <a:t>a) For a 50 wt.% </a:t>
            </a:r>
            <a:r>
              <a:rPr lang="en-US" dirty="0" err="1">
                <a:latin typeface="Times New Roman"/>
              </a:rPr>
              <a:t>Pb</a:t>
            </a:r>
            <a:r>
              <a:rPr lang="en-US" dirty="0">
                <a:latin typeface="Times New Roman"/>
              </a:rPr>
              <a:t>- 50 wt.% </a:t>
            </a:r>
            <a:r>
              <a:rPr lang="en-US" dirty="0" err="1">
                <a:latin typeface="Times New Roman"/>
              </a:rPr>
              <a:t>Sn</a:t>
            </a:r>
            <a:r>
              <a:rPr lang="en-US" dirty="0">
                <a:latin typeface="Times New Roman"/>
              </a:rPr>
              <a:t> alloy at 300°C, we are in the liquid (L) region of the phase diagram. Therefore, we have 1 kg of liquid (L). The liquid is also the microstructure. </a:t>
            </a:r>
          </a:p>
          <a:p>
            <a:pPr marL="82296" indent="0">
              <a:buNone/>
            </a:pPr>
            <a:r>
              <a:rPr lang="en-US" dirty="0">
                <a:latin typeface="Times New Roman"/>
              </a:rPr>
              <a:t>b) For a 50 wt.% </a:t>
            </a:r>
            <a:r>
              <a:rPr lang="en-US" dirty="0" err="1">
                <a:latin typeface="Times New Roman"/>
              </a:rPr>
              <a:t>Pb</a:t>
            </a:r>
            <a:r>
              <a:rPr lang="en-US" dirty="0">
                <a:latin typeface="Times New Roman"/>
              </a:rPr>
              <a:t>- 50 wt.% </a:t>
            </a:r>
            <a:r>
              <a:rPr lang="en-US" dirty="0" err="1">
                <a:latin typeface="Times New Roman"/>
              </a:rPr>
              <a:t>Sn</a:t>
            </a:r>
            <a:r>
              <a:rPr lang="en-US" dirty="0">
                <a:latin typeface="Times New Roman"/>
              </a:rPr>
              <a:t> alloy at 200°C, we are in the solid + liquid (α+L) region of the phase diagram. Here we must use the lever rule to calculate the mass fraction of each phase. If we draw a tie line across the α+L region at 200°C, the endpoints are at about 17 wt.% </a:t>
            </a:r>
            <a:r>
              <a:rPr lang="en-US" dirty="0" err="1">
                <a:latin typeface="Times New Roman"/>
              </a:rPr>
              <a:t>Sn</a:t>
            </a:r>
            <a:r>
              <a:rPr lang="en-US" dirty="0">
                <a:latin typeface="Times New Roman"/>
              </a:rPr>
              <a:t> and 54 wt.% </a:t>
            </a:r>
            <a:r>
              <a:rPr lang="en-US" dirty="0" err="1">
                <a:latin typeface="Times New Roman"/>
              </a:rPr>
              <a:t>Sn</a:t>
            </a:r>
            <a:r>
              <a:rPr lang="en-US" dirty="0">
                <a:latin typeface="Times New Roman"/>
              </a:rPr>
              <a:t>. Therefore, the mass fractions are: </a:t>
            </a:r>
            <a:endParaRPr lang="en-US" dirty="0"/>
          </a:p>
        </p:txBody>
      </p:sp>
    </p:spTree>
    <p:extLst>
      <p:ext uri="{BB962C8B-B14F-4D97-AF65-F5344CB8AC3E}">
        <p14:creationId xmlns:p14="http://schemas.microsoft.com/office/powerpoint/2010/main" val="2794022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3593" y="1447800"/>
            <a:ext cx="7820095" cy="4933528"/>
          </a:xfrm>
        </p:spPr>
        <p:txBody>
          <a:bodyPr>
            <a:normAutofit fontScale="85000" lnSpcReduction="10000"/>
          </a:bodyPr>
          <a:lstStyle/>
          <a:p>
            <a:pPr marL="82296" indent="0">
              <a:buNone/>
            </a:pPr>
            <a:endParaRPr lang="en-US" dirty="0" smtClean="0"/>
          </a:p>
          <a:p>
            <a:pPr marL="82296" indent="0">
              <a:buNone/>
            </a:pPr>
            <a:endParaRPr lang="en-US" dirty="0"/>
          </a:p>
          <a:p>
            <a:pPr marL="82296" indent="0">
              <a:buNone/>
            </a:pPr>
            <a:r>
              <a:rPr lang="en-US" dirty="0">
                <a:solidFill>
                  <a:srgbClr val="000000"/>
                </a:solidFill>
                <a:latin typeface="Times New Roman"/>
              </a:rPr>
              <a:t>Again, note that the numerator of each quantity contains the composition of the opposite phase, but this must be true in order to obtain mostly liquid (L) phase. Looking at the tie line, the composition of interest (50 wt.% </a:t>
            </a:r>
            <a:r>
              <a:rPr lang="en-US" dirty="0" err="1">
                <a:solidFill>
                  <a:srgbClr val="000000"/>
                </a:solidFill>
                <a:latin typeface="Times New Roman"/>
              </a:rPr>
              <a:t>Sn</a:t>
            </a:r>
            <a:r>
              <a:rPr lang="en-US" dirty="0">
                <a:solidFill>
                  <a:srgbClr val="000000"/>
                </a:solidFill>
                <a:latin typeface="Times New Roman"/>
              </a:rPr>
              <a:t>) is much closer to the liquid (L) than to the solid (α) phase, so mL &gt;&gt; mα. In addition, the two mass fractions (0.89 and 0.11) sum to 1. </a:t>
            </a:r>
          </a:p>
          <a:p>
            <a:pPr marL="82296" indent="0">
              <a:buNone/>
            </a:pPr>
            <a:r>
              <a:rPr lang="en-US" dirty="0">
                <a:solidFill>
                  <a:srgbClr val="000000"/>
                </a:solidFill>
                <a:latin typeface="Times New Roman"/>
              </a:rPr>
              <a:t>Note that the two microstructures that exist here are the same as the two phases, liquid and α solid solution.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593" y="476672"/>
            <a:ext cx="7884368"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2049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404664"/>
            <a:ext cx="7818072" cy="5843736"/>
          </a:xfrm>
        </p:spPr>
        <p:txBody>
          <a:bodyPr/>
          <a:lstStyle/>
          <a:p>
            <a:pPr marL="82296" indent="0">
              <a:buNone/>
            </a:pPr>
            <a:r>
              <a:rPr lang="en-US" dirty="0">
                <a:solidFill>
                  <a:srgbClr val="000000"/>
                </a:solidFill>
                <a:latin typeface="Times New Roman"/>
              </a:rPr>
              <a:t>c) For a 50 wt.% </a:t>
            </a:r>
            <a:r>
              <a:rPr lang="en-US" dirty="0" err="1">
                <a:solidFill>
                  <a:srgbClr val="000000"/>
                </a:solidFill>
                <a:latin typeface="Times New Roman"/>
              </a:rPr>
              <a:t>Pb</a:t>
            </a:r>
            <a:r>
              <a:rPr lang="en-US" dirty="0">
                <a:solidFill>
                  <a:srgbClr val="000000"/>
                </a:solidFill>
                <a:latin typeface="Times New Roman"/>
              </a:rPr>
              <a:t>- 50 wt.% </a:t>
            </a:r>
            <a:r>
              <a:rPr lang="en-US" dirty="0" err="1">
                <a:solidFill>
                  <a:srgbClr val="000000"/>
                </a:solidFill>
                <a:latin typeface="Times New Roman"/>
              </a:rPr>
              <a:t>Sn</a:t>
            </a:r>
            <a:r>
              <a:rPr lang="en-US" dirty="0">
                <a:solidFill>
                  <a:srgbClr val="000000"/>
                </a:solidFill>
                <a:latin typeface="Times New Roman"/>
              </a:rPr>
              <a:t> alloy at 100°C, we are in the α + β region of the phase diagram. Drawing a tie line across this region of the phase diagram, the endpoints are at about 98 and 5 wt.% </a:t>
            </a:r>
            <a:r>
              <a:rPr lang="en-US" dirty="0" err="1">
                <a:solidFill>
                  <a:srgbClr val="000000"/>
                </a:solidFill>
                <a:latin typeface="Times New Roman"/>
              </a:rPr>
              <a:t>Sn</a:t>
            </a:r>
            <a:r>
              <a:rPr lang="en-US" dirty="0">
                <a:solidFill>
                  <a:srgbClr val="000000"/>
                </a:solidFill>
                <a:latin typeface="Times New Roman"/>
              </a:rPr>
              <a:t>. Therefore, the mass fractions are: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173" y="3429000"/>
            <a:ext cx="7649752" cy="2555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302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15616" y="204788"/>
            <a:ext cx="7498080" cy="4800600"/>
          </a:xfrm>
        </p:spPr>
        <p:txBody>
          <a:bodyPr>
            <a:normAutofit/>
          </a:bodyPr>
          <a:lstStyle/>
          <a:p>
            <a:pPr marL="82296" indent="0">
              <a:buNone/>
            </a:pPr>
            <a:r>
              <a:rPr lang="en-US" sz="2800" dirty="0">
                <a:solidFill>
                  <a:srgbClr val="000000"/>
                </a:solidFill>
                <a:latin typeface="Times New Roman"/>
              </a:rPr>
              <a:t>Here the microstructure differs from the phase, and this is determined by what happens just above the eutectic temperature, 183ºC. First, note that we on the left side of the eutectic composition, 61.9 </a:t>
            </a:r>
            <a:r>
              <a:rPr lang="en-US" sz="2800" dirty="0" err="1">
                <a:solidFill>
                  <a:srgbClr val="000000"/>
                </a:solidFill>
                <a:latin typeface="Times New Roman"/>
              </a:rPr>
              <a:t>wt</a:t>
            </a:r>
            <a:r>
              <a:rPr lang="en-US" sz="2800" dirty="0">
                <a:solidFill>
                  <a:srgbClr val="000000"/>
                </a:solidFill>
                <a:latin typeface="Times New Roman"/>
              </a:rPr>
              <a:t>% </a:t>
            </a:r>
            <a:r>
              <a:rPr lang="en-US" sz="2800" dirty="0" err="1">
                <a:solidFill>
                  <a:srgbClr val="000000"/>
                </a:solidFill>
                <a:latin typeface="Times New Roman"/>
              </a:rPr>
              <a:t>Sn</a:t>
            </a:r>
            <a:r>
              <a:rPr lang="en-US" sz="2800" dirty="0">
                <a:solidFill>
                  <a:srgbClr val="000000"/>
                </a:solidFill>
                <a:latin typeface="Times New Roman"/>
              </a:rPr>
              <a:t>, so the primary phase is α. Remember, the primary phase is the one that precipitates out prior to the eutectic reaction. The remaining liquid is transformed into the eutectic microstructure. Therefore: </a:t>
            </a:r>
            <a:endParaRPr lang="en-US"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149080"/>
            <a:ext cx="7351342"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6439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TotalTime>
  <Words>461</Words>
  <Application>Microsoft Office PowerPoint</Application>
  <PresentationFormat>عرض على الشاشة (3:4)‏</PresentationFormat>
  <Paragraphs>27</Paragraphs>
  <Slides>8</Slides>
  <Notes>0</Notes>
  <HiddenSlides>0</HiddenSlides>
  <MMClips>0</MMClips>
  <ScaleCrop>false</ScaleCrop>
  <HeadingPairs>
    <vt:vector size="4" baseType="variant">
      <vt:variant>
        <vt:lpstr>نسق</vt:lpstr>
      </vt:variant>
      <vt:variant>
        <vt:i4>1</vt:i4>
      </vt:variant>
      <vt:variant>
        <vt:lpstr>عناوين الشرائح</vt:lpstr>
      </vt:variant>
      <vt:variant>
        <vt:i4>8</vt:i4>
      </vt:variant>
    </vt:vector>
  </HeadingPairs>
  <TitlesOfParts>
    <vt:vector size="9" baseType="lpstr">
      <vt:lpstr>انقلاب</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wassan</dc:creator>
  <cp:lastModifiedBy>DR.Ahmed Saker 2O11</cp:lastModifiedBy>
  <cp:revision>3</cp:revision>
  <dcterms:created xsi:type="dcterms:W3CDTF">2019-12-15T08:51:59Z</dcterms:created>
  <dcterms:modified xsi:type="dcterms:W3CDTF">2019-12-15T09:02:40Z</dcterms:modified>
</cp:coreProperties>
</file>